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93" r:id="rId9"/>
    <p:sldId id="273" r:id="rId10"/>
    <p:sldId id="294" r:id="rId11"/>
    <p:sldId id="274" r:id="rId12"/>
    <p:sldId id="275" r:id="rId13"/>
    <p:sldId id="276" r:id="rId14"/>
    <p:sldId id="278" r:id="rId15"/>
    <p:sldId id="260" r:id="rId16"/>
    <p:sldId id="264" r:id="rId17"/>
    <p:sldId id="282" r:id="rId18"/>
    <p:sldId id="280" r:id="rId19"/>
    <p:sldId id="284" r:id="rId20"/>
    <p:sldId id="283" r:id="rId21"/>
    <p:sldId id="285" r:id="rId22"/>
    <p:sldId id="286" r:id="rId23"/>
    <p:sldId id="281" r:id="rId24"/>
    <p:sldId id="290" r:id="rId25"/>
    <p:sldId id="289" r:id="rId26"/>
    <p:sldId id="291" r:id="rId27"/>
    <p:sldId id="287" r:id="rId28"/>
    <p:sldId id="292" r:id="rId29"/>
    <p:sldId id="288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00"/>
    <a:srgbClr val="FF6666"/>
    <a:srgbClr val="80FF00"/>
    <a:srgbClr val="C4D8D7"/>
    <a:srgbClr val="FFFFCC"/>
    <a:srgbClr val="004C50"/>
    <a:srgbClr val="F7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768" y="1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</a:t>
            </a:r>
            <a:r>
              <a:rPr kumimoji="1" lang="en-US" altLang="ja-JP" baseline="0" smtClean="0"/>
              <a:t>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double</a:t>
            </a:r>
            <a:r>
              <a:rPr kumimoji="1" lang="en-US" altLang="ja-JP" baseline="0" dirty="0" smtClean="0"/>
              <a:t> of original </a:t>
            </a:r>
            <a:r>
              <a:rPr kumimoji="1" lang="en-US" altLang="ja-JP" baseline="0" dirty="0" smtClean="0"/>
              <a:t>time. Of cause there are  a few cases that L2 original is lower than proposed method.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20% more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png"/><Relationship Id="rId1" Type="http://schemas.openxmlformats.org/officeDocument/2006/relationships/tags" Target="../tags/tag3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4.jpeg"/><Relationship Id="rId9" Type="http://schemas.openxmlformats.org/officeDocument/2006/relationships/image" Target="../media/image43.jpe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6.png"/><Relationship Id="rId5" Type="http://schemas.openxmlformats.org/officeDocument/2006/relationships/image" Target="../media/image590.png"/><Relationship Id="rId4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gif"/><Relationship Id="rId4" Type="http://schemas.openxmlformats.org/officeDocument/2006/relationships/image" Target="../media/image7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Creation of geometry images</a:t>
            </a:r>
            <a:endParaRPr kumimoji="1" lang="ja-JP" altLang="en-US"/>
          </a:p>
        </p:txBody>
      </p:sp>
      <p:pic>
        <p:nvPicPr>
          <p:cNvPr id="5" name="Picture 7" descr="v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Gray">
          <a:xfrm>
            <a:off x="1405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Picture 8" descr="original"/>
          <p:cNvPicPr>
            <a:picLocks noChangeAspect="1" noChangeArrowheads="1"/>
          </p:cNvPicPr>
          <p:nvPr/>
        </p:nvPicPr>
        <p:blipFill>
          <a:blip r:embed="rId4" cstate="print">
            <a:lum bright="-12000" contrast="18000"/>
          </a:blip>
          <a:srcRect/>
          <a:stretch>
            <a:fillRect/>
          </a:stretch>
        </p:blipFill>
        <p:spPr bwMode="blackGray">
          <a:xfrm>
            <a:off x="31123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Picture 17" descr="v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68560" y="4066981"/>
            <a:ext cx="245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Any kinds of </a:t>
            </a:r>
            <a:br>
              <a:rPr lang="en-US" dirty="0" smtClean="0"/>
            </a:br>
            <a:r>
              <a:rPr lang="en-US" dirty="0" smtClean="0"/>
              <a:t>2-manifold </a:t>
            </a:r>
            <a:r>
              <a:rPr lang="en-US" dirty="0" smtClean="0"/>
              <a:t>mesh</a:t>
            </a:r>
            <a:r>
              <a:rPr lang="en-US" i="1" dirty="0" smtClean="0"/>
              <a:t> M</a:t>
            </a:r>
            <a:endParaRPr lang="th-TH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40669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Parametrization </a:t>
            </a:r>
            <a:r>
              <a:rPr lang="el-GR" i="1" dirty="0" smtClean="0"/>
              <a:t>Φ</a:t>
            </a:r>
            <a:r>
              <a:rPr lang="en-US" dirty="0" smtClean="0"/>
              <a:t> in </a:t>
            </a:r>
            <a:br>
              <a:rPr lang="en-US" dirty="0" smtClean="0"/>
            </a:br>
            <a:r>
              <a:rPr lang="en-US" i="1" dirty="0" smtClean="0"/>
              <a:t>D</a:t>
            </a:r>
            <a:r>
              <a:rPr lang="en-US" dirty="0" smtClean="0"/>
              <a:t> square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417168" y="4066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Opened-Mesh </a:t>
            </a:r>
            <a:r>
              <a:rPr lang="en-US" i="1" dirty="0" smtClean="0"/>
              <a:t>M</a:t>
            </a:r>
            <a:r>
              <a:rPr lang="en-US" dirty="0" smtClean="0"/>
              <a:t>’ with cut </a:t>
            </a:r>
            <a:r>
              <a:rPr lang="el-GR" i="1" dirty="0" smtClean="0"/>
              <a:t>ρ</a:t>
            </a:r>
            <a:r>
              <a:rPr lang="en-US" i="1" dirty="0" smtClean="0"/>
              <a:t>’</a:t>
            </a:r>
            <a:endParaRPr lang="th-TH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12168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cut </a:t>
            </a:r>
            <a:r>
              <a:rPr lang="el-GR" i="1" dirty="0" smtClean="0"/>
              <a:t>ρ</a:t>
            </a:r>
            <a:endParaRPr lang="th-TH" i="1" dirty="0"/>
          </a:p>
        </p:txBody>
      </p:sp>
      <p:sp>
        <p:nvSpPr>
          <p:cNvPr id="13" name="Right Arrow 12"/>
          <p:cNvSpPr/>
          <p:nvPr/>
        </p:nvSpPr>
        <p:spPr bwMode="auto">
          <a:xfrm rot="13547588">
            <a:off x="14483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25789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5507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3452412" flipH="1">
            <a:off x="42677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8504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Disk topology</a:t>
            </a:r>
            <a:endParaRPr lang="th-TH" dirty="0"/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lum bright="-78000"/>
          </a:blip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6444208" y="5590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Rectilinear on</a:t>
            </a:r>
            <a:br>
              <a:rPr lang="en-US" dirty="0" smtClean="0"/>
            </a:br>
            <a:r>
              <a:rPr lang="en-US" i="1" dirty="0" err="1" smtClean="0"/>
              <a:t>n</a:t>
            </a:r>
            <a:r>
              <a:rPr lang="en-US" altLang="ja-JP" sz="1400" dirty="0" err="1" smtClean="0"/>
              <a:t>×</a:t>
            </a:r>
            <a:r>
              <a:rPr lang="en-US" i="1" dirty="0" err="1" smtClean="0"/>
              <a:t>n</a:t>
            </a:r>
            <a:r>
              <a:rPr lang="en-US" dirty="0" smtClean="0"/>
              <a:t> grid</a:t>
            </a:r>
            <a:endParaRPr lang="th-TH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289104" y="4295581"/>
            <a:ext cx="1515144" cy="213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 rot="500217">
            <a:off x="5769859" y="441402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s</a:t>
            </a:r>
            <a:r>
              <a:rPr lang="en-US" dirty="0" err="1" smtClean="0"/>
              <a:t>,</a:t>
            </a:r>
            <a:r>
              <a:rPr lang="en-US" i="1" dirty="0" err="1" smtClean="0"/>
              <a:t>t</a:t>
            </a:r>
            <a:r>
              <a:rPr lang="en-US" dirty="0" smtClean="0"/>
              <a:t>)</a:t>
            </a:r>
            <a:endParaRPr lang="th-TH" dirty="0"/>
          </a:p>
        </p:txBody>
      </p:sp>
      <p:sp>
        <p:nvSpPr>
          <p:cNvPr id="27" name="Right Arrow 26"/>
          <p:cNvSpPr/>
          <p:nvPr/>
        </p:nvSpPr>
        <p:spPr bwMode="auto">
          <a:xfrm rot="16200000">
            <a:off x="6921182" y="4991695"/>
            <a:ext cx="935029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rot="5400000">
            <a:off x="6470204" y="1514281"/>
            <a:ext cx="3048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355904" y="11713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i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, </a:t>
            </a:r>
            <a:r>
              <a:rPr lang="en-US" i="1" dirty="0" smtClean="0"/>
              <a:t>j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</a:t>
            </a:r>
            <a:endParaRPr lang="th-TH" dirty="0"/>
          </a:p>
        </p:txBody>
      </p:sp>
      <p:sp>
        <p:nvSpPr>
          <p:cNvPr id="16" name="Rounded Rectangle 15"/>
          <p:cNvSpPr/>
          <p:nvPr/>
        </p:nvSpPr>
        <p:spPr>
          <a:xfrm>
            <a:off x="228600" y="1268760"/>
            <a:ext cx="5169768" cy="4903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7" grpId="0" animBg="1"/>
      <p:bldP spid="18" grpId="0"/>
      <p:bldP spid="27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edges, sorting </a:t>
            </a:r>
            <a:r>
              <a:rPr lang="en-US" altLang="ja-JP" dirty="0" smtClean="0"/>
              <a:t>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3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br>
              <a:rPr kumimoji="1" lang="en-US" altLang="ja-JP" dirty="0" smtClean="0"/>
            </a:br>
            <a:r>
              <a:rPr kumimoji="1" lang="en-US" altLang="ja-JP" dirty="0" smtClean="0"/>
              <a:t>(affect to further processing)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3" y="3284984"/>
            <a:ext cx="3245685" cy="3096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6877054">
            <a:off x="1919045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Down Arrow 9"/>
          <p:cNvSpPr/>
          <p:nvPr/>
        </p:nvSpPr>
        <p:spPr>
          <a:xfrm rot="2958890">
            <a:off x="1938805" y="4770263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Down Arrow 10"/>
          <p:cNvSpPr/>
          <p:nvPr/>
        </p:nvSpPr>
        <p:spPr>
          <a:xfrm rot="8367825">
            <a:off x="5403773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Down Arrow 11"/>
          <p:cNvSpPr/>
          <p:nvPr/>
        </p:nvSpPr>
        <p:spPr>
          <a:xfrm rot="10062878">
            <a:off x="6553236" y="1799121"/>
            <a:ext cx="288032" cy="3789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Down Arrow 12"/>
          <p:cNvSpPr/>
          <p:nvPr/>
        </p:nvSpPr>
        <p:spPr>
          <a:xfrm rot="13032602">
            <a:off x="5858918" y="4558359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04876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  <a:br>
              <a:rPr kumimoji="1" lang="en-US" altLang="ja-JP" dirty="0" smtClean="0"/>
            </a:br>
            <a:r>
              <a:rPr kumimoji="1" lang="en-US" altLang="ja-JP" sz="2000" u="sng" dirty="0" smtClean="0"/>
              <a:t>M</a:t>
            </a:r>
            <a:r>
              <a:rPr kumimoji="1" lang="en-US" altLang="ja-JP" sz="2000" dirty="0" smtClean="0"/>
              <a:t>itchell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J. </a:t>
            </a:r>
            <a:r>
              <a:rPr kumimoji="1" lang="en-US" altLang="ja-JP" sz="2000" dirty="0"/>
              <a:t>S. </a:t>
            </a:r>
            <a:r>
              <a:rPr kumimoji="1" lang="en-US" altLang="ja-JP" sz="2000" dirty="0" smtClean="0"/>
              <a:t>B., </a:t>
            </a:r>
            <a:r>
              <a:rPr kumimoji="1" lang="en-US" altLang="ja-JP" sz="2000" u="sng" dirty="0" smtClean="0"/>
              <a:t>M</a:t>
            </a:r>
            <a:r>
              <a:rPr kumimoji="1" lang="en-US" altLang="ja-JP" sz="2000" dirty="0" smtClean="0"/>
              <a:t>ount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D. M., </a:t>
            </a:r>
            <a:r>
              <a:rPr kumimoji="1" lang="en-US" altLang="ja-JP" sz="2000" u="sng" dirty="0" smtClean="0"/>
              <a:t>P</a:t>
            </a:r>
            <a:r>
              <a:rPr kumimoji="1" lang="en-US" altLang="ja-JP" sz="2000" dirty="0" smtClean="0"/>
              <a:t>apadimitriou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C. </a:t>
            </a:r>
            <a:r>
              <a:rPr kumimoji="1" lang="en-US" altLang="ja-JP" sz="2000" dirty="0"/>
              <a:t>H</a:t>
            </a:r>
            <a:r>
              <a:rPr kumimoji="1" lang="en-US" altLang="ja-JP" sz="2000" dirty="0" smtClean="0"/>
              <a:t>.</a:t>
            </a:r>
          </a:p>
          <a:p>
            <a:r>
              <a:rPr kumimoji="1" lang="en-US" altLang="ja-JP" sz="2400" dirty="0" smtClean="0"/>
              <a:t>exact </a:t>
            </a:r>
            <a:r>
              <a:rPr kumimoji="1" lang="en-US" altLang="ja-JP" sz="2400" dirty="0"/>
              <a:t>shortest paths across faces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on </a:t>
            </a:r>
            <a:r>
              <a:rPr kumimoji="1" lang="en-US" altLang="ja-JP" sz="2400" dirty="0"/>
              <a:t>a triangular mesh.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a </a:t>
            </a:r>
            <a:r>
              <a:rPr kumimoji="1" lang="en-US" altLang="ja-JP" sz="2400" dirty="0"/>
              <a:t>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>each edge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>an </a:t>
            </a:r>
            <a:r>
              <a:rPr kumimoji="1" lang="en-US" altLang="ja-JP" sz="2400" dirty="0" smtClean="0"/>
              <a:t>accessible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</a:t>
            </a:r>
            <a:r>
              <a:rPr kumimoji="1" lang="en-US" altLang="ja-JP" sz="2400" dirty="0" smtClean="0"/>
              <a:t>.</a:t>
            </a:r>
            <a:endParaRPr kumimoji="1" lang="en-US" altLang="ja-JP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408" y="2132856"/>
            <a:ext cx="3160875" cy="2639561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323528" y="4869160"/>
            <a:ext cx="3024336" cy="1656184"/>
            <a:chOff x="1331640" y="5013176"/>
            <a:chExt cx="3024336" cy="1656184"/>
          </a:xfrm>
        </p:grpSpPr>
        <p:sp>
          <p:nvSpPr>
            <p:cNvPr id="7" name="Snip Same Side Corner Rectangle 6"/>
            <p:cNvSpPr/>
            <p:nvPr/>
          </p:nvSpPr>
          <p:spPr>
            <a:xfrm flipV="1">
              <a:off x="1337777" y="5877272"/>
              <a:ext cx="1090464" cy="72008"/>
            </a:xfrm>
            <a:prstGeom prst="snip2SameRect">
              <a:avLst/>
            </a:prstGeom>
            <a:solidFill>
              <a:srgbClr val="00B05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Snip Same Side Corner Rectangle 10"/>
            <p:cNvSpPr/>
            <p:nvPr/>
          </p:nvSpPr>
          <p:spPr>
            <a:xfrm flipV="1">
              <a:off x="2428242" y="5877272"/>
              <a:ext cx="874440" cy="72008"/>
            </a:xfrm>
            <a:prstGeom prst="snip2SameRect">
              <a:avLst/>
            </a:prstGeom>
            <a:solidFill>
              <a:srgbClr val="00B0F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Snip Same Side Corner Rectangle 11"/>
            <p:cNvSpPr/>
            <p:nvPr/>
          </p:nvSpPr>
          <p:spPr>
            <a:xfrm>
              <a:off x="3294267" y="5805264"/>
              <a:ext cx="1061709" cy="72008"/>
            </a:xfrm>
            <a:prstGeom prst="snip2SameRect">
              <a:avLst/>
            </a:prstGeom>
            <a:solidFill>
              <a:srgbClr val="FFFF0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" name="Isosceles Triangle 3"/>
            <p:cNvSpPr/>
            <p:nvPr/>
          </p:nvSpPr>
          <p:spPr>
            <a:xfrm>
              <a:off x="1331640" y="5013176"/>
              <a:ext cx="3024336" cy="864096"/>
            </a:xfrm>
            <a:prstGeom prst="triangl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Isosceles Triangle 7"/>
            <p:cNvSpPr/>
            <p:nvPr/>
          </p:nvSpPr>
          <p:spPr>
            <a:xfrm flipV="1">
              <a:off x="1331640" y="5877272"/>
              <a:ext cx="3024336" cy="738632"/>
            </a:xfrm>
            <a:prstGeom prst="triangl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th-TH" altLang="ja-JP" dirty="0" smtClean="0"/>
                <a:t>+</a:t>
              </a:r>
              <a:endParaRPr kumimoji="1" lang="ja-JP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907704" y="6165304"/>
                  <a:ext cx="27943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6165304"/>
                  <a:ext cx="279435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111" r="-4444" b="-111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635896" y="6165304"/>
                  <a:ext cx="2750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6165304"/>
                  <a:ext cx="275012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333" r="-8889" b="-177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19872" y="5085184"/>
                  <a:ext cx="2598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5085184"/>
                  <a:ext cx="259815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286" r="-2381" b="-111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935921" y="5024209"/>
                  <a:ext cx="2822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5921" y="5024209"/>
                  <a:ext cx="282257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2766" r="-6383" b="-177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699792" y="5517232"/>
                  <a:ext cx="277384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5517232"/>
                  <a:ext cx="277384" cy="29841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3333" r="-11111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843194" y="5891437"/>
                  <a:ext cx="334129" cy="2652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194" y="5891437"/>
                  <a:ext cx="334129" cy="26520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4545" r="-3636" b="-2325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699792" y="5914349"/>
                  <a:ext cx="334129" cy="2652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5914349"/>
                  <a:ext cx="334129" cy="26520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4815" r="-5556" b="-2325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275856" y="5517232"/>
                  <a:ext cx="334129" cy="2652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sz="16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856" y="5517232"/>
                  <a:ext cx="334129" cy="26520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2727" r="-3636" b="-204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/>
            <p:cNvSpPr/>
            <p:nvPr/>
          </p:nvSpPr>
          <p:spPr>
            <a:xfrm rot="10800000">
              <a:off x="2208597" y="5243677"/>
              <a:ext cx="635210" cy="1425683"/>
            </a:xfrm>
            <a:prstGeom prst="arc">
              <a:avLst>
                <a:gd name="adj1" fmla="val 16790446"/>
                <a:gd name="adj2" fmla="val 0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Arc 29"/>
            <p:cNvSpPr/>
            <p:nvPr/>
          </p:nvSpPr>
          <p:spPr>
            <a:xfrm rot="10800000">
              <a:off x="3146402" y="5236438"/>
              <a:ext cx="635210" cy="1425683"/>
            </a:xfrm>
            <a:prstGeom prst="arc">
              <a:avLst>
                <a:gd name="adj1" fmla="val 16315607"/>
                <a:gd name="adj2" fmla="val 0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Arc 30"/>
            <p:cNvSpPr/>
            <p:nvPr/>
          </p:nvSpPr>
          <p:spPr>
            <a:xfrm rot="10800000" flipV="1">
              <a:off x="3720766" y="5092162"/>
              <a:ext cx="635210" cy="1425683"/>
            </a:xfrm>
            <a:prstGeom prst="arc">
              <a:avLst>
                <a:gd name="adj1" fmla="val 16315607"/>
                <a:gd name="adj2" fmla="val 0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730777" y="5186777"/>
                  <a:ext cx="360868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777" y="5186777"/>
                  <a:ext cx="360868" cy="29841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2034" r="-8475" b="-2653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555776" y="6165304"/>
                  <a:ext cx="6095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776" y="6165304"/>
                  <a:ext cx="609590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3000" t="-4444" r="-4000" b="-3555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3142"/>
                  </p:ext>
                </p:extLst>
              </p:nvPr>
            </p:nvGraphicFramePr>
            <p:xfrm>
              <a:off x="3635896" y="4884008"/>
              <a:ext cx="3624064" cy="16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442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dirty="0" smtClean="0"/>
                            <a:t>interval</a:t>
                          </a:r>
                          <a:endParaRPr kumimoji="1" lang="ja-JP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200" dirty="0" smtClean="0"/>
                            <a:t>Pseudo-source direction face</a:t>
                          </a:r>
                          <a:endParaRPr kumimoji="1" lang="ja-JP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200" dirty="0" smtClean="0"/>
                            <a:t>Pseudo-source edge</a:t>
                          </a:r>
                          <a:endParaRPr kumimoji="1" lang="ja-JP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18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1800" b="0" i="1" dirty="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𝑑𝑜𝑤𝑛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18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1800" b="0" i="1" dirty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𝑑𝑜𝑤𝑛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8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8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18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1800" b="0" i="1" dirty="0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𝑢𝑝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313142"/>
                  </p:ext>
                </p:extLst>
              </p:nvPr>
            </p:nvGraphicFramePr>
            <p:xfrm>
              <a:off x="3635896" y="4884008"/>
              <a:ext cx="3624064" cy="16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200" dirty="0" smtClean="0"/>
                            <a:t>interval</a:t>
                          </a:r>
                          <a:endParaRPr kumimoji="1" lang="ja-JP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200" dirty="0" smtClean="0"/>
                            <a:t>Pseudo-source direction face</a:t>
                          </a:r>
                          <a:endParaRPr kumimoji="1" lang="ja-JP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200" dirty="0" smtClean="0"/>
                            <a:t>Pseudo-source edge</a:t>
                          </a:r>
                          <a:endParaRPr kumimoji="1" lang="ja-JP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602" t="-118750" r="-260241" b="-2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78037" t="-118750" r="-101869" b="-2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177209" t="-118750" r="-1395" b="-203125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602" t="-222222" r="-260241" b="-1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78037" t="-222222" r="-101869" b="-1063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177209" t="-222222" r="-1395" b="-106349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602" t="-317188" r="-260241" b="-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78037" t="-317188" r="-101869" b="-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3"/>
                          <a:stretch>
                            <a:fillRect l="-177209" t="-317188" r="-1395" b="-468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r>
              <a:rPr kumimoji="1" lang="en-US" altLang="ja-JP" dirty="0" smtClean="0"/>
              <a:t>Sharp pattern area seems to be a good cut path.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3622317"/>
            <a:ext cx="4189908" cy="2831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80" y="3639865"/>
            <a:ext cx="3642620" cy="29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</a:t>
            </a:r>
            <a:r>
              <a:rPr lang="en-US" sz="3200" dirty="0" smtClean="0">
                <a:solidFill>
                  <a:srgbClr val="00B050"/>
                </a:solidFill>
              </a:rPr>
              <a:t>together in a set of edges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6693058"/>
                  </p:ext>
                </p:extLst>
              </p:nvPr>
            </p:nvGraphicFramePr>
            <p:xfrm>
              <a:off x="428059" y="3356992"/>
              <a:ext cx="3624064" cy="14646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442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interval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6693058"/>
                  </p:ext>
                </p:extLst>
              </p:nvPr>
            </p:nvGraphicFramePr>
            <p:xfrm>
              <a:off x="428059" y="3356992"/>
              <a:ext cx="3624064" cy="14646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interval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47326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2" t="-110256" r="-259639" b="-106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037" t="-110256" r="-101402" b="-106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77209" t="-110256" r="-930" b="-106410"/>
                          </a:stretch>
                        </a:blipFill>
                      </a:tcPr>
                    </a:tc>
                  </a:tr>
                  <a:tr h="47326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2" t="-210256" r="-259639" b="-6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037" t="-210256" r="-101402" b="-6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77209" t="-210256" r="-930" b="-641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ounded Rectangle 2"/>
          <p:cNvSpPr/>
          <p:nvPr/>
        </p:nvSpPr>
        <p:spPr>
          <a:xfrm>
            <a:off x="1835696" y="3861048"/>
            <a:ext cx="504056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156403" y="2780928"/>
                <a:ext cx="3136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03" y="2780928"/>
                <a:ext cx="31367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65" r="-9804" b="-156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8601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530935"/>
                  </p:ext>
                </p:extLst>
              </p:nvPr>
            </p:nvGraphicFramePr>
            <p:xfrm>
              <a:off x="179510" y="3282038"/>
              <a:ext cx="5184578" cy="19220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7599"/>
                    <a:gridCol w="1220984"/>
                    <a:gridCol w="749731"/>
                    <a:gridCol w="792088"/>
                    <a:gridCol w="1584176"/>
                  </a:tblGrid>
                  <a:tr h="4349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smtClean="0"/>
                            <a:t>All</a:t>
                          </a:r>
                          <a:r>
                            <a:rPr kumimoji="1" lang="en-US" altLang="ja-JP" sz="1400" baseline="0" smtClean="0"/>
                            <a:t> intervals’ </a:t>
                          </a:r>
                          <a:endParaRPr kumimoji="1" lang="en-US" altLang="ja-JP" sz="1400" smtClean="0"/>
                        </a:p>
                        <a:p>
                          <a:pPr algn="ctr"/>
                          <a:r>
                            <a:rPr kumimoji="1" lang="en-US" altLang="ja-JP" sz="1400" smtClean="0"/>
                            <a:t>P.S. direction </a:t>
                          </a:r>
                          <a:r>
                            <a:rPr kumimoji="1" lang="en-US" altLang="ja-JP" sz="1400" dirty="0" smtClean="0"/>
                            <a:t>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4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Any</a:t>
                          </a:r>
                          <a:r>
                            <a:rPr kumimoji="1" lang="en-US" altLang="ja-JP" sz="1400" baseline="0" dirty="0" smtClean="0"/>
                            <a:t> </a:t>
                          </a:r>
                          <a:r>
                            <a:rPr kumimoji="1" lang="en-US" altLang="ja-JP" sz="1400" dirty="0" smtClean="0"/>
                            <a:t>P.S. of checking</a:t>
                          </a:r>
                          <a:r>
                            <a:rPr kumimoji="1" lang="en-US" altLang="ja-JP" sz="1400" baseline="0" dirty="0" smtClean="0"/>
                            <a:t> edges from processing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325258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 smtClean="0"/>
                            <a:t>No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 smtClean="0"/>
                            <a:t>Yes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530935"/>
                  </p:ext>
                </p:extLst>
              </p:nvPr>
            </p:nvGraphicFramePr>
            <p:xfrm>
              <a:off x="179510" y="3282038"/>
              <a:ext cx="5184578" cy="19220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37599"/>
                    <a:gridCol w="1220984"/>
                    <a:gridCol w="749731"/>
                    <a:gridCol w="792088"/>
                    <a:gridCol w="1584176"/>
                  </a:tblGrid>
                  <a:tr h="43499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smtClean="0"/>
                            <a:t>All</a:t>
                          </a:r>
                          <a:r>
                            <a:rPr kumimoji="1" lang="en-US" altLang="ja-JP" sz="1400" baseline="0" smtClean="0"/>
                            <a:t> intervals’ </a:t>
                          </a:r>
                          <a:endParaRPr kumimoji="1" lang="en-US" altLang="ja-JP" sz="1400" smtClean="0"/>
                        </a:p>
                        <a:p>
                          <a:pPr algn="ctr"/>
                          <a:r>
                            <a:rPr kumimoji="1" lang="en-US" altLang="ja-JP" sz="1400" smtClean="0"/>
                            <a:t>P.S. direction </a:t>
                          </a:r>
                          <a:r>
                            <a:rPr kumimoji="1" lang="en-US" altLang="ja-JP" sz="1400" dirty="0" smtClean="0"/>
                            <a:t>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4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Any</a:t>
                          </a:r>
                          <a:r>
                            <a:rPr kumimoji="1" lang="en-US" altLang="ja-JP" sz="1400" baseline="0" dirty="0" smtClean="0"/>
                            <a:t> </a:t>
                          </a:r>
                          <a:r>
                            <a:rPr kumimoji="1" lang="en-US" altLang="ja-JP" sz="1400" dirty="0" smtClean="0"/>
                            <a:t>P.S. of checking</a:t>
                          </a:r>
                          <a:r>
                            <a:rPr kumimoji="1" lang="en-US" altLang="ja-JP" sz="1400" baseline="0" dirty="0" smtClean="0"/>
                            <a:t> edges from processing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509886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4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30" t="-192593" r="-523358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8657" t="-192593" r="-256716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75610" t="-192593" r="-319512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55385" t="-192593" r="-202308" b="-10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 smtClean="0"/>
                            <a:t>No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30" t="-296250" r="-523358" b="-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8657" t="-296250" r="-256716" b="-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75610" t="-296250" r="-319512" b="-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55385" t="-296250" r="-202308" b="-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000" dirty="0" smtClean="0"/>
                            <a:t>Yes</a:t>
                          </a:r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270612"/>
            <a:ext cx="246116" cy="310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009940" y="2132856"/>
            <a:ext cx="3810532" cy="3810532"/>
            <a:chOff x="5009940" y="2132856"/>
            <a:chExt cx="3810532" cy="38105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940" y="2132856"/>
              <a:ext cx="3810532" cy="381053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0435" r="-10870" b="-2592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" y="600580"/>
            <a:ext cx="8098229" cy="59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𝑐𝑟𝑜𝑠𝑠𝑖𝑛𝑔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5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233188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𝑠𝑠𝑖𝑛𝑔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784" y="141277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at tunnel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areas on most sym. shape.</a:t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2" cy="4797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01733"/>
            <a:ext cx="2736304" cy="261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96681" y="5951021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7F709"/>
                </a:solidFill>
              </a:rPr>
              <a:t>■</a:t>
            </a:r>
            <a:r>
              <a:rPr kumimoji="1" lang="en-US" altLang="ja-JP" dirty="0" smtClean="0">
                <a:solidFill>
                  <a:srgbClr val="F7F709"/>
                </a:solidFill>
              </a:rPr>
              <a:t> </a:t>
            </a:r>
            <a:r>
              <a:rPr kumimoji="1" lang="en-US" altLang="ja-JP" dirty="0" smtClean="0"/>
              <a:t>original</a:t>
            </a:r>
            <a:br>
              <a:rPr kumimoji="1" lang="en-US" altLang="ja-JP" dirty="0" smtClean="0"/>
            </a:br>
            <a:r>
              <a:rPr kumimoji="1" lang="ja-JP" altLang="en-US" dirty="0">
                <a:solidFill>
                  <a:srgbClr val="FF0000"/>
                </a:solidFill>
              </a:rPr>
              <a:t>■</a:t>
            </a:r>
            <a:r>
              <a:rPr kumimoji="1" lang="en-US" altLang="ja-JP" dirty="0"/>
              <a:t> </a:t>
            </a:r>
            <a:r>
              <a:rPr kumimoji="1" lang="en-US" altLang="ja-JP" dirty="0" smtClean="0"/>
              <a:t>ours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08008"/>
              </p:ext>
            </p:extLst>
          </p:nvPr>
        </p:nvGraphicFramePr>
        <p:xfrm>
          <a:off x="251522" y="1412776"/>
          <a:ext cx="7992886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304254"/>
                <a:gridCol w="432048"/>
                <a:gridCol w="1295675"/>
                <a:gridCol w="1320303"/>
                <a:gridCol w="1320303"/>
                <a:gridCol w="1320303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</a:t>
                      </a:r>
                      <a:r>
                        <a:rPr kumimoji="1" lang="en-US" altLang="ja-JP" baseline="30000" dirty="0" smtClean="0"/>
                        <a:t>2</a:t>
                      </a:r>
                      <a:r>
                        <a:rPr kumimoji="1" lang="en-US" altLang="ja-JP" dirty="0" smtClean="0"/>
                        <a:t>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 (a)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 (b)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 (c)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 (d)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 (e)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2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79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31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76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5" y="5013176"/>
            <a:ext cx="1355501" cy="173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7415" y="479715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/>
              <a:t>(a)</a:t>
            </a:r>
            <a:endParaRPr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5502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(b)</a:t>
            </a:r>
            <a:endParaRPr lang="ja-JP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6450" y="479715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(c)</a:t>
            </a:r>
            <a:endParaRPr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0467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(d)</a:t>
            </a:r>
            <a:endParaRPr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3681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(e)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at detecting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949651"/>
              </p:ext>
            </p:extLst>
          </p:nvPr>
        </p:nvGraphicFramePr>
        <p:xfrm>
          <a:off x="539550" y="2636912"/>
          <a:ext cx="7537649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79626"/>
                <a:gridCol w="432422"/>
                <a:gridCol w="1487187"/>
                <a:gridCol w="1487187"/>
                <a:gridCol w="215122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6081767"/>
            <a:ext cx="3456384" cy="6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/>
                  <a:t>an </a:t>
                </a:r>
                <a:r>
                  <a:rPr lang="en-US" altLang="ja-JP" dirty="0"/>
                  <a:t>enhancement method to generate a cut graph in high-genus surface for converting surface into topological disk</a:t>
                </a:r>
                <a:r>
                  <a:rPr lang="en-US" altLang="ja-JP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dirty="0" smtClean="0"/>
                  <a:t> </a:t>
                </a:r>
                <a:r>
                  <a:rPr lang="en-US" altLang="ja-JP" dirty="0" smtClean="0"/>
                  <a:t>loops, non-contractible </a:t>
                </a:r>
                <a:r>
                  <a:rPr lang="en-US" altLang="ja-JP" dirty="0" smtClean="0"/>
                  <a:t>and non-separating</a:t>
                </a:r>
              </a:p>
              <a:p>
                <a:pPr lvl="1"/>
                <a:r>
                  <a:rPr lang="en-US" altLang="ja-JP" dirty="0" smtClean="0"/>
                  <a:t>Detecting geodesic path crossing.</a:t>
                </a:r>
              </a:p>
              <a:p>
                <a:pPr lvl="1"/>
                <a:r>
                  <a:rPr kumimoji="1" lang="en-US" altLang="ja-JP" dirty="0" smtClean="0"/>
                  <a:t>More inner path at tunnel area of symmetric shape.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4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position?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064872"/>
            <a:ext cx="1676333" cy="198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1313404" y="3094075"/>
            <a:ext cx="1872417" cy="190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784" y="203180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61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62" y="1487287"/>
            <a:ext cx="1882382" cy="124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8" y="2607203"/>
            <a:ext cx="1864279" cy="185050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23928" y="1700808"/>
            <a:ext cx="72008" cy="453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4509120"/>
            <a:ext cx="76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4379" y="3787826"/>
            <a:ext cx="3146013" cy="152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540" y="5312527"/>
            <a:ext cx="3103844" cy="13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380" y="5320567"/>
            <a:ext cx="3175636" cy="1428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err="1" smtClean="0">
                    <a:solidFill>
                      <a:srgbClr val="0070C0"/>
                    </a:solidFill>
                  </a:rPr>
                  <a:t>Homotopy</a:t>
                </a: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of loops 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13" t="-3500" r="-1846" b="-950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B0F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B05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err="1" smtClean="0">
                    <a:solidFill>
                      <a:srgbClr val="0070C0"/>
                    </a:solidFill>
                  </a:rPr>
                  <a:t>Homotopy</a:t>
                </a: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loops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+ non-contractible + non-separating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408" t="-2692" r="-1408" b="-7308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Tunnel And Handle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Computing geometry-aware handle and tunnel </a:t>
            </a:r>
            <a:r>
              <a:rPr lang="en-US" altLang="ja-JP" dirty="0" smtClean="0"/>
              <a:t>loops ., 2008</a:t>
            </a:r>
            <a:br>
              <a:rPr lang="en-US" altLang="ja-JP" dirty="0" smtClean="0"/>
            </a:br>
            <a:r>
              <a:rPr lang="en-US" altLang="ja-JP" sz="2000" dirty="0" err="1"/>
              <a:t>Dey</a:t>
            </a:r>
            <a:r>
              <a:rPr lang="en-US" altLang="ja-JP" sz="2000" dirty="0"/>
              <a:t>, T. K., Li, K., Sun, J., and Cohen-Steiner, D</a:t>
            </a:r>
            <a:r>
              <a:rPr lang="en-US" altLang="ja-JP" sz="2000" dirty="0" smtClean="0"/>
              <a:t>.</a:t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dirty="0" smtClean="0">
                <a:solidFill>
                  <a:srgbClr val="FF0000"/>
                </a:solidFill>
              </a:rPr>
              <a:t>Red</a:t>
            </a:r>
            <a:r>
              <a:rPr lang="en-US" altLang="ja-JP" dirty="0" smtClean="0"/>
              <a:t> circles area :     Tunnel</a:t>
            </a:r>
          </a:p>
          <a:p>
            <a:r>
              <a:rPr lang="en-US" altLang="ja-JP" dirty="0" smtClean="0">
                <a:solidFill>
                  <a:srgbClr val="00B050"/>
                </a:solidFill>
              </a:rPr>
              <a:t>Green</a:t>
            </a:r>
            <a:r>
              <a:rPr lang="en-US" altLang="ja-JP" dirty="0" smtClean="0"/>
              <a:t> circles area : Handle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://web.cse.ohio-state.edu/%7Etamaldey/retractab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40968"/>
            <a:ext cx="3744416" cy="31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Orignal</a:t>
            </a:r>
            <a:r>
              <a:rPr lang="en-US" dirty="0" smtClean="0"/>
              <a:t> Method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54076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000" dirty="0"/>
              <a:t>Geometry </a:t>
            </a:r>
            <a:r>
              <a:rPr lang="en-US" altLang="ja-JP" sz="3000" dirty="0" smtClean="0"/>
              <a:t>Images </a:t>
            </a:r>
            <a:r>
              <a:rPr lang="sv-SE" altLang="ja-JP" sz="2400" dirty="0"/>
              <a:t>(SIGGRAPH 2002)</a:t>
            </a:r>
            <a:r>
              <a:rPr lang="en-US" altLang="ja-JP" sz="2600" dirty="0" smtClean="0"/>
              <a:t/>
            </a:r>
            <a:br>
              <a:rPr lang="en-US" altLang="ja-JP" sz="2600" dirty="0" smtClean="0"/>
            </a:br>
            <a:r>
              <a:rPr lang="sv-SE" altLang="ja-JP" sz="2000" dirty="0" smtClean="0"/>
              <a:t>X. Gu, S. Gortler, H. Hoppe. 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5" y="3420017"/>
            <a:ext cx="2584797" cy="258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57218"/>
            <a:ext cx="2402495" cy="2389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6927" y="3356992"/>
            <a:ext cx="2599906" cy="26013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35696" y="4365104"/>
            <a:ext cx="1296144" cy="504056"/>
            <a:chOff x="1835696" y="4365104"/>
            <a:chExt cx="1296144" cy="504056"/>
          </a:xfrm>
        </p:grpSpPr>
        <p:sp>
          <p:nvSpPr>
            <p:cNvPr id="8" name="Right Arrow 7"/>
            <p:cNvSpPr/>
            <p:nvPr/>
          </p:nvSpPr>
          <p:spPr>
            <a:xfrm>
              <a:off x="183569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4561" y="4414055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sampling</a:t>
              </a:r>
              <a:endParaRPr kumimoji="1" lang="ja-JP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36618" y="4365104"/>
            <a:ext cx="1335582" cy="504056"/>
            <a:chOff x="5036618" y="4365104"/>
            <a:chExt cx="1335582" cy="504056"/>
          </a:xfrm>
        </p:grpSpPr>
        <p:sp>
          <p:nvSpPr>
            <p:cNvPr id="9" name="Right Arrow 8"/>
            <p:cNvSpPr/>
            <p:nvPr/>
          </p:nvSpPr>
          <p:spPr>
            <a:xfrm>
              <a:off x="507605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6618" y="4427820"/>
              <a:ext cx="1312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reconstruct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2683</TotalTime>
  <Words>1102</Words>
  <Application>Microsoft Office PowerPoint</Application>
  <PresentationFormat>On-screen Show (4:3)</PresentationFormat>
  <Paragraphs>392</Paragraphs>
  <Slides>30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Tunnel And Handle</vt:lpstr>
      <vt:lpstr>Orignal Method</vt:lpstr>
      <vt:lpstr>Creation of 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  <vt:lpstr>PowerPoint Presentation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227</cp:revision>
  <dcterms:created xsi:type="dcterms:W3CDTF">2011-04-28T06:19:25Z</dcterms:created>
  <dcterms:modified xsi:type="dcterms:W3CDTF">2015-03-09T04:35:05Z</dcterms:modified>
</cp:coreProperties>
</file>